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57" r:id="rId7"/>
    <p:sldId id="263" r:id="rId8"/>
    <p:sldId id="262" r:id="rId9"/>
    <p:sldId id="259" r:id="rId10"/>
    <p:sldId id="260" r:id="rId11"/>
    <p:sldId id="261" r:id="rId12"/>
    <p:sldId id="264" r:id="rId13"/>
    <p:sldId id="266" r:id="rId14"/>
    <p:sldId id="268" r:id="rId15"/>
    <p:sldId id="277" r:id="rId16"/>
    <p:sldId id="269" r:id="rId17"/>
    <p:sldId id="270" r:id="rId18"/>
    <p:sldId id="271" r:id="rId19"/>
    <p:sldId id="272" r:id="rId20"/>
    <p:sldId id="278" r:id="rId21"/>
    <p:sldId id="287" r:id="rId22"/>
    <p:sldId id="279" r:id="rId23"/>
    <p:sldId id="280" r:id="rId24"/>
    <p:sldId id="281" r:id="rId25"/>
    <p:sldId id="282" r:id="rId26"/>
    <p:sldId id="283" r:id="rId27"/>
    <p:sldId id="289" r:id="rId28"/>
    <p:sldId id="284" r:id="rId29"/>
    <p:sldId id="288" r:id="rId30"/>
    <p:sldId id="292" r:id="rId31"/>
    <p:sldId id="293" r:id="rId32"/>
    <p:sldId id="294" r:id="rId33"/>
    <p:sldId id="296" r:id="rId34"/>
    <p:sldId id="297" r:id="rId35"/>
    <p:sldId id="298" r:id="rId36"/>
    <p:sldId id="299" r:id="rId37"/>
    <p:sldId id="300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2162F-6428-46BF-A16C-A5CCEB45CC0A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060D790-DE3E-4DC1-B804-85361CE67ED6}">
      <dgm:prSet custT="1"/>
      <dgm:spPr/>
      <dgm:t>
        <a:bodyPr/>
        <a:lstStyle/>
        <a:p>
          <a:r>
            <a:rPr lang="nl-NL" sz="2800" dirty="0"/>
            <a:t>Je kunt in een afbeelding de delen van het verteringsstelsel benoemen.</a:t>
          </a:r>
          <a:endParaRPr lang="en-US" sz="2800" dirty="0"/>
        </a:p>
      </dgm:t>
    </dgm:pt>
    <dgm:pt modelId="{1038147A-ACE3-4ADC-AFFD-9AA53CBFFF49}" type="parTrans" cxnId="{8A3D4FED-8EEE-4805-8051-43D646C6E48C}">
      <dgm:prSet/>
      <dgm:spPr/>
      <dgm:t>
        <a:bodyPr/>
        <a:lstStyle/>
        <a:p>
          <a:endParaRPr lang="en-US"/>
        </a:p>
      </dgm:t>
    </dgm:pt>
    <dgm:pt modelId="{FD7C189F-CE6D-4740-BC6D-A22CB478C46F}" type="sibTrans" cxnId="{8A3D4FED-8EEE-4805-8051-43D646C6E48C}">
      <dgm:prSet/>
      <dgm:spPr/>
      <dgm:t>
        <a:bodyPr/>
        <a:lstStyle/>
        <a:p>
          <a:endParaRPr lang="en-US"/>
        </a:p>
      </dgm:t>
    </dgm:pt>
    <dgm:pt modelId="{7F8D6654-EA40-4903-BF3B-A6DD87C161F2}">
      <dgm:prSet custT="1"/>
      <dgm:spPr/>
      <dgm:t>
        <a:bodyPr/>
        <a:lstStyle/>
        <a:p>
          <a:r>
            <a:rPr lang="nl-NL" sz="2800" dirty="0"/>
            <a:t>Je kunt de functies en kenmerken van de delen van het verteringsstelsel noemen.</a:t>
          </a:r>
          <a:endParaRPr lang="en-US" sz="2800" dirty="0"/>
        </a:p>
      </dgm:t>
    </dgm:pt>
    <dgm:pt modelId="{077362C8-D30B-4105-B378-E2D8CE8F439F}" type="parTrans" cxnId="{6C8685B7-3039-4C61-B753-FF02A6657AC0}">
      <dgm:prSet/>
      <dgm:spPr/>
      <dgm:t>
        <a:bodyPr/>
        <a:lstStyle/>
        <a:p>
          <a:endParaRPr lang="en-US"/>
        </a:p>
      </dgm:t>
    </dgm:pt>
    <dgm:pt modelId="{62C1CD7A-CC44-4A01-84C6-FBDA35FF0EAA}" type="sibTrans" cxnId="{6C8685B7-3039-4C61-B753-FF02A6657AC0}">
      <dgm:prSet/>
      <dgm:spPr/>
      <dgm:t>
        <a:bodyPr/>
        <a:lstStyle/>
        <a:p>
          <a:endParaRPr lang="en-US"/>
        </a:p>
      </dgm:t>
    </dgm:pt>
    <dgm:pt modelId="{BFA96B68-BE77-4E73-9A9C-91B0AD3D421A}" type="pres">
      <dgm:prSet presAssocID="{0B02162F-6428-46BF-A16C-A5CCEB45CC0A}" presName="vert0" presStyleCnt="0">
        <dgm:presLayoutVars>
          <dgm:dir/>
          <dgm:animOne val="branch"/>
          <dgm:animLvl val="lvl"/>
        </dgm:presLayoutVars>
      </dgm:prSet>
      <dgm:spPr/>
    </dgm:pt>
    <dgm:pt modelId="{32975B64-DA56-4177-AA18-124484CBB0FF}" type="pres">
      <dgm:prSet presAssocID="{6060D790-DE3E-4DC1-B804-85361CE67ED6}" presName="thickLine" presStyleLbl="alignNode1" presStyleIdx="0" presStyleCnt="2"/>
      <dgm:spPr/>
    </dgm:pt>
    <dgm:pt modelId="{74E53F3C-A8A4-4B17-AFD5-67B74D8A2D72}" type="pres">
      <dgm:prSet presAssocID="{6060D790-DE3E-4DC1-B804-85361CE67ED6}" presName="horz1" presStyleCnt="0"/>
      <dgm:spPr/>
    </dgm:pt>
    <dgm:pt modelId="{E8C764B7-18A0-4BF6-95CE-5A40BEA4EBED}" type="pres">
      <dgm:prSet presAssocID="{6060D790-DE3E-4DC1-B804-85361CE67ED6}" presName="tx1" presStyleLbl="revTx" presStyleIdx="0" presStyleCnt="2"/>
      <dgm:spPr/>
    </dgm:pt>
    <dgm:pt modelId="{2A46F7AB-3BB5-4D71-974D-0977BF302652}" type="pres">
      <dgm:prSet presAssocID="{6060D790-DE3E-4DC1-B804-85361CE67ED6}" presName="vert1" presStyleCnt="0"/>
      <dgm:spPr/>
    </dgm:pt>
    <dgm:pt modelId="{1ED108BD-39DB-4498-8A02-F07373437D8B}" type="pres">
      <dgm:prSet presAssocID="{7F8D6654-EA40-4903-BF3B-A6DD87C161F2}" presName="thickLine" presStyleLbl="alignNode1" presStyleIdx="1" presStyleCnt="2"/>
      <dgm:spPr/>
    </dgm:pt>
    <dgm:pt modelId="{28E9C561-FA57-442D-844E-345262282E1B}" type="pres">
      <dgm:prSet presAssocID="{7F8D6654-EA40-4903-BF3B-A6DD87C161F2}" presName="horz1" presStyleCnt="0"/>
      <dgm:spPr/>
    </dgm:pt>
    <dgm:pt modelId="{0CCFE46B-C291-4E11-A769-111F9B89C1C9}" type="pres">
      <dgm:prSet presAssocID="{7F8D6654-EA40-4903-BF3B-A6DD87C161F2}" presName="tx1" presStyleLbl="revTx" presStyleIdx="1" presStyleCnt="2"/>
      <dgm:spPr/>
    </dgm:pt>
    <dgm:pt modelId="{AC37114F-76A5-4B2E-95CA-94EA2828F50E}" type="pres">
      <dgm:prSet presAssocID="{7F8D6654-EA40-4903-BF3B-A6DD87C161F2}" presName="vert1" presStyleCnt="0"/>
      <dgm:spPr/>
    </dgm:pt>
  </dgm:ptLst>
  <dgm:cxnLst>
    <dgm:cxn modelId="{347E0920-1436-4ED2-A3BB-0F37E109563A}" type="presOf" srcId="{0B02162F-6428-46BF-A16C-A5CCEB45CC0A}" destId="{BFA96B68-BE77-4E73-9A9C-91B0AD3D421A}" srcOrd="0" destOrd="0" presId="urn:microsoft.com/office/officeart/2008/layout/LinedList"/>
    <dgm:cxn modelId="{15F12633-8F81-4D6D-B678-4A13BC694AD8}" type="presOf" srcId="{7F8D6654-EA40-4903-BF3B-A6DD87C161F2}" destId="{0CCFE46B-C291-4E11-A769-111F9B89C1C9}" srcOrd="0" destOrd="0" presId="urn:microsoft.com/office/officeart/2008/layout/LinedList"/>
    <dgm:cxn modelId="{645DA055-0CDF-40CA-8F29-13AA10E9D061}" type="presOf" srcId="{6060D790-DE3E-4DC1-B804-85361CE67ED6}" destId="{E8C764B7-18A0-4BF6-95CE-5A40BEA4EBED}" srcOrd="0" destOrd="0" presId="urn:microsoft.com/office/officeart/2008/layout/LinedList"/>
    <dgm:cxn modelId="{6C8685B7-3039-4C61-B753-FF02A6657AC0}" srcId="{0B02162F-6428-46BF-A16C-A5CCEB45CC0A}" destId="{7F8D6654-EA40-4903-BF3B-A6DD87C161F2}" srcOrd="1" destOrd="0" parTransId="{077362C8-D30B-4105-B378-E2D8CE8F439F}" sibTransId="{62C1CD7A-CC44-4A01-84C6-FBDA35FF0EAA}"/>
    <dgm:cxn modelId="{8A3D4FED-8EEE-4805-8051-43D646C6E48C}" srcId="{0B02162F-6428-46BF-A16C-A5CCEB45CC0A}" destId="{6060D790-DE3E-4DC1-B804-85361CE67ED6}" srcOrd="0" destOrd="0" parTransId="{1038147A-ACE3-4ADC-AFFD-9AA53CBFFF49}" sibTransId="{FD7C189F-CE6D-4740-BC6D-A22CB478C46F}"/>
    <dgm:cxn modelId="{57E91FFB-377A-4030-97C6-99E49A0BA4A8}" type="presParOf" srcId="{BFA96B68-BE77-4E73-9A9C-91B0AD3D421A}" destId="{32975B64-DA56-4177-AA18-124484CBB0FF}" srcOrd="0" destOrd="0" presId="urn:microsoft.com/office/officeart/2008/layout/LinedList"/>
    <dgm:cxn modelId="{65F6891B-EE57-4841-A910-7D615DFDD281}" type="presParOf" srcId="{BFA96B68-BE77-4E73-9A9C-91B0AD3D421A}" destId="{74E53F3C-A8A4-4B17-AFD5-67B74D8A2D72}" srcOrd="1" destOrd="0" presId="urn:microsoft.com/office/officeart/2008/layout/LinedList"/>
    <dgm:cxn modelId="{3468FD14-AFC9-4D0B-88AF-66E5FF1625C0}" type="presParOf" srcId="{74E53F3C-A8A4-4B17-AFD5-67B74D8A2D72}" destId="{E8C764B7-18A0-4BF6-95CE-5A40BEA4EBED}" srcOrd="0" destOrd="0" presId="urn:microsoft.com/office/officeart/2008/layout/LinedList"/>
    <dgm:cxn modelId="{528C5407-9C40-4D44-94CD-A469768EC369}" type="presParOf" srcId="{74E53F3C-A8A4-4B17-AFD5-67B74D8A2D72}" destId="{2A46F7AB-3BB5-4D71-974D-0977BF302652}" srcOrd="1" destOrd="0" presId="urn:microsoft.com/office/officeart/2008/layout/LinedList"/>
    <dgm:cxn modelId="{53387FDB-A38C-45D4-AF15-15396AA996C6}" type="presParOf" srcId="{BFA96B68-BE77-4E73-9A9C-91B0AD3D421A}" destId="{1ED108BD-39DB-4498-8A02-F07373437D8B}" srcOrd="2" destOrd="0" presId="urn:microsoft.com/office/officeart/2008/layout/LinedList"/>
    <dgm:cxn modelId="{EDD8A960-D9D6-4974-B7F1-4740DC9C4015}" type="presParOf" srcId="{BFA96B68-BE77-4E73-9A9C-91B0AD3D421A}" destId="{28E9C561-FA57-442D-844E-345262282E1B}" srcOrd="3" destOrd="0" presId="urn:microsoft.com/office/officeart/2008/layout/LinedList"/>
    <dgm:cxn modelId="{254DBB80-8648-4175-944F-E8B6BB336A86}" type="presParOf" srcId="{28E9C561-FA57-442D-844E-345262282E1B}" destId="{0CCFE46B-C291-4E11-A769-111F9B89C1C9}" srcOrd="0" destOrd="0" presId="urn:microsoft.com/office/officeart/2008/layout/LinedList"/>
    <dgm:cxn modelId="{043A1AAD-2FD8-4978-AB9F-70C3C3163578}" type="presParOf" srcId="{28E9C561-FA57-442D-844E-345262282E1B}" destId="{AC37114F-76A5-4B2E-95CA-94EA2828F5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75B64-DA56-4177-AA18-124484CBB0F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764B7-18A0-4BF6-95CE-5A40BEA4EBED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Je kunt in een afbeelding de delen van het verteringsstelsel benoemen.</a:t>
          </a:r>
          <a:endParaRPr lang="en-US" sz="2800" kern="1200" dirty="0"/>
        </a:p>
      </dsp:txBody>
      <dsp:txXfrm>
        <a:off x="0" y="0"/>
        <a:ext cx="6900512" cy="2768070"/>
      </dsp:txXfrm>
    </dsp:sp>
    <dsp:sp modelId="{1ED108BD-39DB-4498-8A02-F07373437D8B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CFE46B-C291-4E11-A769-111F9B89C1C9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Je kunt de functies en kenmerken van de delen van het verteringsstelsel noemen.</a:t>
          </a:r>
          <a:endParaRPr lang="en-US" sz="2800" kern="1200" dirty="0"/>
        </a:p>
      </dsp:txBody>
      <dsp:txXfrm>
        <a:off x="0" y="2768070"/>
        <a:ext cx="6900512" cy="276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BF36C-8DFE-4F85-9630-1D853E1C5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6F3EE3-96A6-48E6-82DA-4D62850EF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49EEE3-E5F4-47CF-B93A-88D90612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978260-7227-4536-8BDE-4BE21C75C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0A1FBD-830F-412F-85D0-8D33EA75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21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57567-A85B-491E-B00C-2625A3F2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32FA082-430D-40D4-9353-26E07E119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470ACB-DDB9-4FA4-98D8-2692A555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7129F6-A0EA-4833-8797-81D587258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BEDC5D-75D1-4864-AF2F-FF725E11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32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84A5830-B4D8-4EAF-8DA7-7233B13D7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D890DD-A97E-4650-B58E-0AA95CDA8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C03C2-D126-4FEC-8DA8-30C28BB8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29B76F-24AD-4B39-834B-AED6B06BF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3AF494-4562-46DA-AA80-FA1063F1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41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716CC-B7FB-4188-9C53-B69528141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F090D0-4829-4A7B-A7EB-2E1EAAB02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A0FFEC-F472-4CDE-B1D9-D0E71FCB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0692C3-810E-466D-B0AA-57F188BE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767A83-7CE8-4BB4-B27E-B62CCB4D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381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599CA-8657-45F4-B080-C9325FF5D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C92C68-5B20-4025-9AB5-1C7B92115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11526-8181-495E-9F2B-A7A102DA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2DAA86-4468-4E77-86CF-1D753E19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E3C42-0648-430D-8EC8-013F54DF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41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F51C-8934-4032-93CB-903C88A8E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FFB04D-C647-40AD-95A4-A69E83EDC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6AE645-28E0-4734-8604-2A8B65878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A03BE-5BD3-42FC-B706-977EBADB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88F6E2-4AC3-4C8F-8722-F7920CF9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1DAB77-EB6C-4A5A-9AB3-31601FFF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614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8D541-4BE8-4DDE-8190-68453D3C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C0FEB2-F927-47A5-B77C-779CDE50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AD49E5-F1F5-403B-9128-0B2257B4C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6D6D84B-690F-46B4-A1ED-5F515380E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FDD70A8-616A-440E-86E5-35F776CC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EC33CB-8283-40BA-B61D-B9B17B56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BC5ADDD-12BA-4971-81E4-DD437534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F44EFBC-C4D6-4679-AE0F-C5445E5F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92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A26CA-A6AE-4188-9FC3-9C34E8F3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8961585-C6D9-4DD6-8FB6-7254960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1DC36B-84B9-489E-A878-C83848F47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9C99C5-CE8D-47F7-B460-F998BB56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902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4321D2-EBCD-42AD-98EE-19BD02E5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876C0D1-774C-4FEA-AFEA-2E1D9612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E29376-7570-46D2-8AEB-9B283784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589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E1E84-E3F1-4645-9A0B-4A19C12E4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60D4C-2CB8-49CE-B332-1C15E51A8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1C0501-40C2-4AC0-85B8-3807FA1C7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52D128-BE48-4A2A-8455-3516BEB5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E7C946-6037-4944-81A3-A8BF3E69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14820B-3B24-4136-85E0-EC4BAFDE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4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239D5-497B-4692-89B9-302DAA2E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D6404A8-8D82-4462-AFF0-25D1379CF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15FCF2-D8DC-4CD1-BFA3-A6A5C824D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76DA0E-9F0C-4487-B053-60B7A1DF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F234D3-B565-4C5A-A841-20B659B03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1EDF2F-9F24-4DD1-B8E9-D57CD632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1479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EB89EB0-E057-413F-87F0-C5371C07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87EED6-7F6C-4E61-8BAC-20F7152DE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C2236E-751D-4467-9B8C-F068908C7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A93CE-C56B-4ECF-A451-71E495187071}" type="datetimeFigureOut">
              <a:rPr lang="nl-NL" smtClean="0"/>
              <a:t>21-12-2021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8CA74B-D11F-4F72-A39A-353BA7474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D230AE-AABD-4DB3-9041-186D1BC7C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0C94D-3DBB-420F-AAC1-E40C9400EB74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35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nVcOqPmZ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ynVcOqPmZw?feature=oembed" TargetMode="Externa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4F4GtgqFJs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pKJJPBLn-0&amp;t=52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pKJJPBLn-0?feature=oembed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VW3vTXzix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ezonde darmen: Gezonde mensen - Voedingbewustzijn">
            <a:extLst>
              <a:ext uri="{FF2B5EF4-FFF2-40B4-BE49-F238E27FC236}">
                <a16:creationId xmlns:a16="http://schemas.microsoft.com/office/drawing/2014/main" id="{9C75B448-6697-478A-87F7-568F4D501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6098" r="27527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34BAA7-9115-4118-89E3-F4B17A62C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2747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Thema 2: Voeding en vertering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39F6AD-09EF-4414-A10E-092257619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Blz. 80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4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881" y="417444"/>
            <a:ext cx="10909640" cy="1832654"/>
          </a:xfrm>
        </p:spPr>
        <p:txBody>
          <a:bodyPr anchor="b">
            <a:normAutofit/>
          </a:bodyPr>
          <a:lstStyle/>
          <a:p>
            <a:r>
              <a:rPr lang="nl-NL" sz="6600" dirty="0"/>
              <a:t>BS 2. Voedingsstoffen</a:t>
            </a:r>
            <a:br>
              <a:rPr lang="nl-NL" sz="6600" dirty="0"/>
            </a:b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Blz. 88  </a:t>
            </a:r>
          </a:p>
        </p:txBody>
      </p:sp>
      <p:sp>
        <p:nvSpPr>
          <p:cNvPr id="137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Voedingsstoffen en voedingsmiddelen - Lesmateriaal - Wikiwijs">
            <a:extLst>
              <a:ext uri="{FF2B5EF4-FFF2-40B4-BE49-F238E27FC236}">
                <a16:creationId xmlns:a16="http://schemas.microsoft.com/office/drawing/2014/main" id="{DEFB1CD7-2FEB-404C-87CC-D5C6028F9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921" y="3040600"/>
            <a:ext cx="7729686" cy="34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09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D6F022-39BA-4748-BB19-8B5D483B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Leerdoelen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BC6A63-E5AB-4DC0-962F-7A0C4E998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400" dirty="0"/>
              <a:t>Je kunt de zes groepen voedingsstoffen noemen met hun functies en kenmerken.</a:t>
            </a:r>
          </a:p>
        </p:txBody>
      </p:sp>
    </p:spTree>
    <p:extLst>
      <p:ext uri="{BB962C8B-B14F-4D97-AF65-F5344CB8AC3E}">
        <p14:creationId xmlns:p14="http://schemas.microsoft.com/office/powerpoint/2010/main" val="26046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972336-342F-48A0-9A34-CC97FAA21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71" y="5234263"/>
            <a:ext cx="10515600" cy="1325563"/>
          </a:xfrm>
        </p:spPr>
        <p:txBody>
          <a:bodyPr>
            <a:normAutofit/>
          </a:bodyPr>
          <a:lstStyle/>
          <a:p>
            <a:r>
              <a:rPr lang="nl-NL" sz="2000" dirty="0"/>
              <a:t>Bron: Vlaams Instituut Gezond Leven</a:t>
            </a:r>
            <a:br>
              <a:rPr lang="nl-NL" sz="2000" dirty="0"/>
            </a:br>
            <a:r>
              <a:rPr lang="nl-NL" sz="2000" dirty="0">
                <a:hlinkClick r:id="rId3"/>
              </a:rPr>
              <a:t>https://www.youtube.com/watch?v=GynVcOqPmZw</a:t>
            </a:r>
            <a:r>
              <a:rPr lang="nl-NL" sz="2000" dirty="0"/>
              <a:t> </a:t>
            </a:r>
          </a:p>
        </p:txBody>
      </p:sp>
      <p:pic>
        <p:nvPicPr>
          <p:cNvPr id="4" name="Onlinemedia 3" title="Wat is gezond eten (voor kinderen)">
            <a:hlinkClick r:id="" action="ppaction://media"/>
            <a:extLst>
              <a:ext uri="{FF2B5EF4-FFF2-40B4-BE49-F238E27FC236}">
                <a16:creationId xmlns:a16="http://schemas.microsoft.com/office/drawing/2014/main" id="{6AAA5069-588F-4B1E-9B7F-C3CA53C9068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0380" y="395735"/>
            <a:ext cx="8240090" cy="46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4CB782-1E7B-480A-810E-43B306F5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dirty="0"/>
              <a:t>De 6 voedingsstoffen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B64BB-A2BA-4587-B6F8-9565D94C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7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1)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Eiwitten </a:t>
            </a:r>
          </a:p>
          <a:p>
            <a:pPr>
              <a:buFontTx/>
              <a:buChar char="-"/>
            </a:pPr>
            <a:r>
              <a:rPr lang="nl-NL" dirty="0"/>
              <a:t>Vooral bouwstoffen</a:t>
            </a:r>
          </a:p>
          <a:p>
            <a:pPr>
              <a:buFontTx/>
              <a:buChar char="-"/>
            </a:pPr>
            <a:r>
              <a:rPr lang="nl-NL" dirty="0"/>
              <a:t>Ook brandstoffen</a:t>
            </a:r>
          </a:p>
          <a:p>
            <a:pPr>
              <a:buFontTx/>
              <a:buChar char="-"/>
            </a:pPr>
            <a:r>
              <a:rPr lang="nl-NL" dirty="0"/>
              <a:t>Teveel eiwit           vet          reservestof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Tips vis schaal- en schelpdieren bereiden - tipsvoorjou.com">
            <a:extLst>
              <a:ext uri="{FF2B5EF4-FFF2-40B4-BE49-F238E27FC236}">
                <a16:creationId xmlns:a16="http://schemas.microsoft.com/office/drawing/2014/main" id="{56AC17F0-8632-480E-BA27-ABBECDC7E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3" r="8434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We moeten minder vlees eten: tips voor de echte carnivoor - Dagblad van het  Noorden">
            <a:extLst>
              <a:ext uri="{FF2B5EF4-FFF2-40B4-BE49-F238E27FC236}">
                <a16:creationId xmlns:a16="http://schemas.microsoft.com/office/drawing/2014/main" id="{27928920-EB45-4FEE-9825-EF6A8E083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5" r="9751" b="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2B4B004D-EFE7-4354-81D2-7982AA85A588}"/>
              </a:ext>
            </a:extLst>
          </p:cNvPr>
          <p:cNvSpPr/>
          <p:nvPr/>
        </p:nvSpPr>
        <p:spPr>
          <a:xfrm>
            <a:off x="3028950" y="3519487"/>
            <a:ext cx="5810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418AF11-3836-4D1C-80CC-6D0B429C4890}"/>
              </a:ext>
            </a:extLst>
          </p:cNvPr>
          <p:cNvSpPr/>
          <p:nvPr/>
        </p:nvSpPr>
        <p:spPr>
          <a:xfrm>
            <a:off x="4305300" y="3519487"/>
            <a:ext cx="581025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6718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451EC7-3D5B-492D-9050-E3A64A54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l-NL" dirty="0"/>
              <a:t>De 6 voedingsstoffen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35944A-FD36-4AA5-B1BE-50A6907D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2)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Koolhydraten</a:t>
            </a:r>
          </a:p>
          <a:p>
            <a:pPr>
              <a:buFontTx/>
              <a:buChar char="-"/>
            </a:pPr>
            <a:r>
              <a:rPr lang="nl-NL" dirty="0"/>
              <a:t>Vooral brandstoffen</a:t>
            </a:r>
          </a:p>
          <a:p>
            <a:pPr>
              <a:buFontTx/>
              <a:buChar char="-"/>
            </a:pPr>
            <a:r>
              <a:rPr lang="nl-NL" dirty="0"/>
              <a:t>Ook bouwstoffen</a:t>
            </a:r>
          </a:p>
          <a:p>
            <a:pPr>
              <a:buFontTx/>
              <a:buChar char="-"/>
            </a:pPr>
            <a:r>
              <a:rPr lang="nl-NL" dirty="0"/>
              <a:t>Glucose, zetmeel</a:t>
            </a:r>
          </a:p>
          <a:p>
            <a:pPr>
              <a:buFontTx/>
              <a:buChar char="-"/>
            </a:pPr>
            <a:r>
              <a:rPr lang="nl-NL" dirty="0"/>
              <a:t>Te veel wordt in lever en spieren opgeslagen (reservestof) als glycogeen.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Snelle en langzame koolhydraten | Ikwilafvallen.nu">
            <a:extLst>
              <a:ext uri="{FF2B5EF4-FFF2-40B4-BE49-F238E27FC236}">
                <a16:creationId xmlns:a16="http://schemas.microsoft.com/office/drawing/2014/main" id="{FDB6C9F8-84FC-4E26-A344-47357B49C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r="12467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70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74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63926-4392-4CEF-A348-78399B7C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l-NL" dirty="0"/>
              <a:t>De 6 voedingsstoffen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52A023-566A-4600-915E-89EC643C0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600" b="1" dirty="0"/>
              <a:t>3) </a:t>
            </a: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Vetten</a:t>
            </a:r>
          </a:p>
          <a:p>
            <a:pPr>
              <a:buFontTx/>
              <a:buChar char="-"/>
            </a:pPr>
            <a:r>
              <a:rPr lang="nl-NL" sz="2600" dirty="0"/>
              <a:t>Vooral brandstof</a:t>
            </a:r>
          </a:p>
          <a:p>
            <a:pPr>
              <a:buFontTx/>
              <a:buChar char="-"/>
            </a:pPr>
            <a:r>
              <a:rPr lang="nl-NL" sz="2600" dirty="0"/>
              <a:t>Ook bouw- en reservestoffen.</a:t>
            </a:r>
          </a:p>
          <a:p>
            <a:pPr>
              <a:buFontTx/>
              <a:buChar char="-"/>
            </a:pPr>
            <a:endParaRPr lang="nl-NL" sz="2600" dirty="0"/>
          </a:p>
          <a:p>
            <a:pPr marL="0" indent="0">
              <a:buNone/>
            </a:pPr>
            <a:r>
              <a:rPr lang="nl-NL" sz="2600" b="1" dirty="0"/>
              <a:t>4) </a:t>
            </a: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Water</a:t>
            </a:r>
          </a:p>
          <a:p>
            <a:pPr>
              <a:buFontTx/>
              <a:buChar char="-"/>
            </a:pPr>
            <a:r>
              <a:rPr lang="nl-NL" sz="2600" dirty="0"/>
              <a:t>Bouwstof </a:t>
            </a:r>
          </a:p>
          <a:p>
            <a:pPr>
              <a:buFontTx/>
              <a:buChar char="-"/>
            </a:pPr>
            <a:r>
              <a:rPr lang="nl-NL" sz="2600" dirty="0"/>
              <a:t>Lichaam bestaat 60% - 80% uit water.</a:t>
            </a:r>
          </a:p>
          <a:p>
            <a:pPr>
              <a:buFontTx/>
              <a:buChar char="-"/>
            </a:pPr>
            <a:r>
              <a:rPr lang="nl-NL" sz="2600" dirty="0"/>
              <a:t>Belangrijk bij vervoeren stoffen.</a:t>
            </a:r>
          </a:p>
        </p:txBody>
      </p:sp>
      <p:sp>
        <p:nvSpPr>
          <p:cNvPr id="5129" name="Oval 76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6" name="Picture 6" descr="Nederlanders drinken meer water uit fles en pak, maar minder frisdrank | NU  - Het laatste nieuws het eerst op NU.nl">
            <a:extLst>
              <a:ext uri="{FF2B5EF4-FFF2-40B4-BE49-F238E27FC236}">
                <a16:creationId xmlns:a16="http://schemas.microsoft.com/office/drawing/2014/main" id="{00669CB0-CC59-4D3E-B25C-8DD9FB4D0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7" r="8858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Arc 78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Wat zijn vetten en welke type is goed voor de gezondheid en welke niet |  Fit Fair Fitness">
            <a:extLst>
              <a:ext uri="{FF2B5EF4-FFF2-40B4-BE49-F238E27FC236}">
                <a16:creationId xmlns:a16="http://schemas.microsoft.com/office/drawing/2014/main" id="{5B2ED69E-D1DC-4C9A-B8B6-1BEC7B65A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4" r="23915" b="-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11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B56F51-ED66-4E28-89E5-6626DF34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67134"/>
            <a:ext cx="5397237" cy="1325563"/>
          </a:xfrm>
        </p:spPr>
        <p:txBody>
          <a:bodyPr>
            <a:normAutofit/>
          </a:bodyPr>
          <a:lstStyle/>
          <a:p>
            <a:r>
              <a:rPr lang="nl-NL" dirty="0"/>
              <a:t>De 6 voedingsstoffen </a:t>
            </a:r>
          </a:p>
        </p:txBody>
      </p:sp>
      <p:pic>
        <p:nvPicPr>
          <p:cNvPr id="6148" name="Picture 4" descr="Wat is het verschil tussen goedkoop keukenzout en prijzig zout? | FavorFlav">
            <a:extLst>
              <a:ext uri="{FF2B5EF4-FFF2-40B4-BE49-F238E27FC236}">
                <a16:creationId xmlns:a16="http://schemas.microsoft.com/office/drawing/2014/main" id="{F7D8C1FC-8466-4EE6-81F5-09AF9475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826399"/>
            <a:ext cx="4555700" cy="2277850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150" name="Picture 6" descr="De (on)zin van extra vitamines | KIJK Magazine">
            <a:extLst>
              <a:ext uri="{FF2B5EF4-FFF2-40B4-BE49-F238E27FC236}">
                <a16:creationId xmlns:a16="http://schemas.microsoft.com/office/drawing/2014/main" id="{C7528027-DC22-4C11-A2AC-2B70043E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353" y="3611385"/>
            <a:ext cx="4555700" cy="2562581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E32978-FB33-4D38-8B7D-B68CCE35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5)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Mineralen (zouten)</a:t>
            </a:r>
          </a:p>
          <a:p>
            <a:pPr>
              <a:buFontTx/>
              <a:buChar char="-"/>
            </a:pPr>
            <a:r>
              <a:rPr lang="nl-NL" sz="2400" dirty="0"/>
              <a:t>Vooral bouwstof</a:t>
            </a:r>
          </a:p>
          <a:p>
            <a:pPr>
              <a:buFontTx/>
              <a:buChar char="-"/>
            </a:pPr>
            <a:r>
              <a:rPr lang="nl-NL" sz="2400" dirty="0"/>
              <a:t>Ook beschermende stof</a:t>
            </a:r>
          </a:p>
          <a:p>
            <a:pPr>
              <a:buFontTx/>
              <a:buChar char="-"/>
            </a:pPr>
            <a:r>
              <a:rPr lang="nl-NL" sz="2400" dirty="0"/>
              <a:t>Kalkzouten: opbouw beenderen </a:t>
            </a:r>
          </a:p>
          <a:p>
            <a:pPr>
              <a:buFontTx/>
              <a:buChar char="-"/>
            </a:pPr>
            <a:r>
              <a:rPr lang="nl-NL" sz="2400" dirty="0"/>
              <a:t>IJzerzouten: opbouw rode bloedcellen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6) </a:t>
            </a: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Vitamines</a:t>
            </a:r>
          </a:p>
          <a:p>
            <a:pPr>
              <a:buFontTx/>
              <a:buChar char="-"/>
            </a:pPr>
            <a:r>
              <a:rPr lang="nl-NL" sz="2400" dirty="0"/>
              <a:t>Vooral bouwstof</a:t>
            </a:r>
          </a:p>
          <a:p>
            <a:pPr>
              <a:buFontTx/>
              <a:buChar char="-"/>
            </a:pPr>
            <a:r>
              <a:rPr lang="nl-NL" sz="2400" dirty="0"/>
              <a:t>Ook beschermende stoffen</a:t>
            </a:r>
          </a:p>
          <a:p>
            <a:pPr>
              <a:buFontTx/>
              <a:buChar char="-"/>
            </a:pPr>
            <a:endParaRPr lang="nl-NL" sz="2400" dirty="0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B34907-FBB0-479D-92B8-E1FBC8F5C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nl-NL" sz="6600" dirty="0"/>
              <a:t>BS 3: Het verteringsstelsel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4DE15C-5259-4738-AE5A-B304A8B5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Pagina 96 </a:t>
            </a:r>
          </a:p>
        </p:txBody>
      </p:sp>
      <p:pic>
        <p:nvPicPr>
          <p:cNvPr id="1028" name="Picture 4" descr="Het verteringsstelsel | ilsejoy2c">
            <a:extLst>
              <a:ext uri="{FF2B5EF4-FFF2-40B4-BE49-F238E27FC236}">
                <a16:creationId xmlns:a16="http://schemas.microsoft.com/office/drawing/2014/main" id="{22A5C3B0-F312-4A87-B69E-3A8A368BB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 bwMode="auto">
          <a:xfrm>
            <a:off x="360415" y="320040"/>
            <a:ext cx="4006617" cy="589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9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14A5E1-2F75-47A2-870C-2FD207CA1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53428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000" dirty="0"/>
              <a:t>Bron: Maag Lever Darm Stichting</a:t>
            </a:r>
            <a:br>
              <a:rPr lang="nl-NL" sz="2000" dirty="0"/>
            </a:br>
            <a:r>
              <a:rPr lang="nl-NL" sz="2000" dirty="0"/>
              <a:t>https://www.youtube.com/watch?v=64F4GtgqFJs</a:t>
            </a:r>
          </a:p>
        </p:txBody>
      </p:sp>
      <p:pic>
        <p:nvPicPr>
          <p:cNvPr id="4" name="Onlinemedia 3" title="De spijsvertering - animatie van de Maag Lever Darm Stichting">
            <a:hlinkClick r:id="" action="ppaction://media"/>
            <a:extLst>
              <a:ext uri="{FF2B5EF4-FFF2-40B4-BE49-F238E27FC236}">
                <a16:creationId xmlns:a16="http://schemas.microsoft.com/office/drawing/2014/main" id="{B19E57F3-3413-493C-913B-BCB4239F22D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97834" y="322492"/>
            <a:ext cx="8884920" cy="50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402F28-C23A-4AF1-8635-4EE5A97C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Leerdoelen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72A826-D923-4F80-94E5-B36B514D2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dirty="0"/>
              <a:t>Je kunt de functie van vertering, verteringssappen en enzymen beschrijven.</a:t>
            </a:r>
          </a:p>
          <a:p>
            <a:r>
              <a:rPr lang="nl-NL" dirty="0"/>
              <a:t>Je kunt de delen van het gebit met functie benoemen.</a:t>
            </a:r>
          </a:p>
          <a:p>
            <a:r>
              <a:rPr lang="nl-NL" dirty="0"/>
              <a:t>Je kunt de werking van darmperistaltiek beschrijven.</a:t>
            </a:r>
          </a:p>
        </p:txBody>
      </p:sp>
    </p:spTree>
    <p:extLst>
      <p:ext uri="{BB962C8B-B14F-4D97-AF65-F5344CB8AC3E}">
        <p14:creationId xmlns:p14="http://schemas.microsoft.com/office/powerpoint/2010/main" val="21546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851974"/>
            <a:ext cx="9144000" cy="1152663"/>
          </a:xfrm>
        </p:spPr>
        <p:txBody>
          <a:bodyPr>
            <a:normAutofit/>
          </a:bodyPr>
          <a:lstStyle/>
          <a:p>
            <a:r>
              <a:rPr lang="nl-NL" sz="4400" dirty="0"/>
              <a:t>BS 1. Voedingsmiddelen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071718"/>
            <a:ext cx="9144000" cy="646785"/>
          </a:xfrm>
        </p:spPr>
        <p:txBody>
          <a:bodyPr>
            <a:normAutofit/>
          </a:bodyPr>
          <a:lstStyle/>
          <a:p>
            <a:r>
              <a:rPr lang="nl-NL" dirty="0"/>
              <a:t>Blz. 80</a:t>
            </a:r>
          </a:p>
        </p:txBody>
      </p:sp>
      <p:pic>
        <p:nvPicPr>
          <p:cNvPr id="1026" name="Picture 2" descr="Voedingsmiddelen die je immuniteit versterken | Cohezio">
            <a:extLst>
              <a:ext uri="{FF2B5EF4-FFF2-40B4-BE49-F238E27FC236}">
                <a16:creationId xmlns:a16="http://schemas.microsoft.com/office/drawing/2014/main" id="{4D3469FD-3489-4971-BB57-13C44A5EB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1"/>
          <a:stretch/>
        </p:blipFill>
        <p:spPr bwMode="auto"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92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55BD57-B51B-430A-99E3-44BC962B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Het verteringsstelsel </a:t>
            </a:r>
          </a:p>
        </p:txBody>
      </p:sp>
      <p:pic>
        <p:nvPicPr>
          <p:cNvPr id="2050" name="Picture 2" descr="Het verteringsstelsel | ilsejoy2c">
            <a:extLst>
              <a:ext uri="{FF2B5EF4-FFF2-40B4-BE49-F238E27FC236}">
                <a16:creationId xmlns:a16="http://schemas.microsoft.com/office/drawing/2014/main" id="{6C6F3035-736B-4DDA-853C-D047DD4BC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 bwMode="auto">
          <a:xfrm>
            <a:off x="153683" y="778025"/>
            <a:ext cx="3650742" cy="537575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131131-466A-4D53-9C56-7F831C61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425" y="2522658"/>
            <a:ext cx="8651586" cy="3893808"/>
          </a:xfrm>
        </p:spPr>
        <p:txBody>
          <a:bodyPr>
            <a:normAutofit/>
          </a:bodyPr>
          <a:lstStyle/>
          <a:p>
            <a:r>
              <a:rPr lang="nl-NL" sz="2400" b="1" dirty="0"/>
              <a:t>Darmkanaal</a:t>
            </a:r>
            <a:r>
              <a:rPr lang="nl-NL" sz="2400" dirty="0"/>
              <a:t>: mond tot anus</a:t>
            </a:r>
          </a:p>
          <a:p>
            <a:pPr marL="0" indent="0">
              <a:buNone/>
            </a:pPr>
            <a:r>
              <a:rPr lang="nl-NL" sz="2400" dirty="0"/>
              <a:t>   (slokdarm, 12-vingerige darm, dunne en dikke darm, endeldarm.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Voedingsstoffen worden uit je voedsel opgenomen in het bloed.      - Glucose, mineralen, vitaminen en water worden direct opgenomen.</a:t>
            </a:r>
          </a:p>
          <a:p>
            <a:pPr marL="0" indent="0">
              <a:buNone/>
            </a:pPr>
            <a:r>
              <a:rPr lang="nl-NL" sz="2400" dirty="0"/>
              <a:t> -  Eiwitten, koolhydraten en vetten moeten eerst worden verteerd.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0714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FE007B-61F4-41BB-B436-5831CD501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32924B-4DF9-4504-B176-244D89119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Verteren</a:t>
            </a:r>
            <a:r>
              <a:rPr lang="nl-NL" dirty="0"/>
              <a:t>: Het afbreken van grote voedingsstoffen </a:t>
            </a:r>
            <a:br>
              <a:rPr lang="nl-NL" dirty="0"/>
            </a:br>
            <a:r>
              <a:rPr lang="nl-NL" dirty="0"/>
              <a:t>tot kleinere stoffen                 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verteringsproducten.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Stap 1.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Kauwen</a:t>
            </a:r>
          </a:p>
          <a:p>
            <a:pPr marL="0" indent="0">
              <a:buNone/>
            </a:pPr>
            <a:r>
              <a:rPr lang="nl-NL" dirty="0"/>
              <a:t>Stap 2.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Verteringssappen</a:t>
            </a:r>
            <a:r>
              <a:rPr lang="nl-NL" dirty="0"/>
              <a:t> 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24F829C6-A17E-4135-BDEC-A418C153A3A6}"/>
              </a:ext>
            </a:extLst>
          </p:cNvPr>
          <p:cNvCxnSpPr/>
          <p:nvPr/>
        </p:nvCxnSpPr>
        <p:spPr>
          <a:xfrm>
            <a:off x="4162096" y="2417379"/>
            <a:ext cx="9774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 descr="Vertering - Wikikids">
            <a:extLst>
              <a:ext uri="{FF2B5EF4-FFF2-40B4-BE49-F238E27FC236}">
                <a16:creationId xmlns:a16="http://schemas.microsoft.com/office/drawing/2014/main" id="{74ECFCB4-5DCE-482F-A7F0-CD5ECC56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11" y="498475"/>
            <a:ext cx="3579989" cy="5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3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64ED0C-1B60-48A0-AC04-A5C96AEE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 dirty="0"/>
              <a:t>Kauwen 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60CCE1-6E67-4127-B197-56083218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441229" cy="343509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Snijtanden</a:t>
            </a:r>
            <a:r>
              <a:rPr lang="nl-NL" dirty="0"/>
              <a:t> en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hoektanden</a:t>
            </a:r>
            <a:r>
              <a:rPr lang="nl-NL" dirty="0"/>
              <a:t>: Afbijten eten.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Kiezen</a:t>
            </a:r>
            <a:r>
              <a:rPr lang="nl-NL" dirty="0"/>
              <a:t>: Fijnmalen eten en vergroten oppervlakte.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2FA9CB-5A43-449C-A99A-8F6BA93EF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4519" r="21167" b="14518"/>
          <a:stretch/>
        </p:blipFill>
        <p:spPr>
          <a:xfrm>
            <a:off x="6787685" y="3901653"/>
            <a:ext cx="4894177" cy="295634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B5879B5-FB20-4C28-9FF1-20323B4A0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99"/>
          <a:stretch/>
        </p:blipFill>
        <p:spPr>
          <a:xfrm>
            <a:off x="8046814" y="265488"/>
            <a:ext cx="3501908" cy="2720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761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EE56C-9037-498B-9647-20254EA1B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Verteringssappen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3C0BA-2390-4584-8C12-8D4B2729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Verteringssappen</a:t>
            </a:r>
            <a:r>
              <a:rPr lang="nl-NL" dirty="0"/>
              <a:t>: Breken stoffen af tot kleinere stoffen. </a:t>
            </a:r>
          </a:p>
          <a:p>
            <a:r>
              <a:rPr lang="nl-NL" dirty="0"/>
              <a:t>Worden gemaakt in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verteringsklieren.</a:t>
            </a:r>
          </a:p>
          <a:p>
            <a:pPr marL="0" indent="0">
              <a:buNone/>
            </a:pP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Speekselklieren, maagsapklieren, lever, alvleesklier en darmsapklieren</a:t>
            </a:r>
            <a:r>
              <a:rPr lang="nl-NL" dirty="0"/>
              <a:t>.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nl-NL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nl-NL" dirty="0"/>
              <a:t>Bevatten 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enzymen</a:t>
            </a:r>
            <a:r>
              <a:rPr lang="nl-NL" dirty="0"/>
              <a:t>: versnellen afbreken voedingsstoffen.</a:t>
            </a:r>
          </a:p>
        </p:txBody>
      </p:sp>
    </p:spTree>
    <p:extLst>
      <p:ext uri="{BB962C8B-B14F-4D97-AF65-F5344CB8AC3E}">
        <p14:creationId xmlns:p14="http://schemas.microsoft.com/office/powerpoint/2010/main" val="1203973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7084" t="25225" r="54768" b="21116"/>
          <a:stretch/>
        </p:blipFill>
        <p:spPr>
          <a:xfrm>
            <a:off x="3351260" y="748751"/>
            <a:ext cx="5147735" cy="551965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350924" y="1197033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Speekselklieren 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409112" y="2208814"/>
            <a:ext cx="1413163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Lever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409112" y="2576945"/>
            <a:ext cx="168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Maagsapklieren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350922" y="3241963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Alvleesklier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350922" y="4946073"/>
            <a:ext cx="18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Darmsapklieren </a:t>
            </a:r>
          </a:p>
        </p:txBody>
      </p:sp>
    </p:spTree>
    <p:extLst>
      <p:ext uri="{BB962C8B-B14F-4D97-AF65-F5344CB8AC3E}">
        <p14:creationId xmlns:p14="http://schemas.microsoft.com/office/powerpoint/2010/main" val="26274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6ECD53D-4AF7-45DC-82CE-FE5D4803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31" y="914400"/>
            <a:ext cx="6901137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7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nl-NL" dirty="0"/>
              <a:t>Darmperistaltiek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5382"/>
            <a:ext cx="10515600" cy="4351338"/>
          </a:xfrm>
        </p:spPr>
        <p:txBody>
          <a:bodyPr/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Darmperistaltiek/ peristaltische beweging: </a:t>
            </a:r>
            <a:br>
              <a:rPr lang="nl-N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l-NL" dirty="0"/>
              <a:t>Het afwisselend samen bewegen van lengte- en kringspieren in de darmwand.</a:t>
            </a:r>
          </a:p>
          <a:p>
            <a:r>
              <a:rPr lang="nl-NL" dirty="0"/>
              <a:t>Eten gaat vooruit.</a:t>
            </a:r>
          </a:p>
          <a:p>
            <a:r>
              <a:rPr lang="nl-NL" dirty="0"/>
              <a:t>Eten wordt gemengd met verteringssappen.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55277" t="11481" r="5510" b="62841"/>
          <a:stretch/>
        </p:blipFill>
        <p:spPr>
          <a:xfrm>
            <a:off x="4916824" y="4216399"/>
            <a:ext cx="7171267" cy="2641601"/>
          </a:xfrm>
          <a:prstGeom prst="rect">
            <a:avLst/>
          </a:prstGeom>
        </p:spPr>
      </p:pic>
      <p:pic>
        <p:nvPicPr>
          <p:cNvPr id="1026" name="Picture 2" descr="Peristaltiek - Wikipedia">
            <a:extLst>
              <a:ext uri="{FF2B5EF4-FFF2-40B4-BE49-F238E27FC236}">
                <a16:creationId xmlns:a16="http://schemas.microsoft.com/office/drawing/2014/main" id="{8B1EFDDA-FAB3-4070-AB28-F8AC87B09D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278" y="171450"/>
            <a:ext cx="19907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6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419B77-2572-41A5-A8F9-A1867682C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/>
              <a:t>BS 4: De organen </a:t>
            </a:r>
            <a:br>
              <a:rPr lang="nl-NL" sz="5400" dirty="0"/>
            </a:br>
            <a:r>
              <a:rPr lang="nl-NL" sz="5400" dirty="0"/>
              <a:t>voor vertering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B25A0AF-A2EA-4803-A36F-277610B7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Bladzijde 104 </a:t>
            </a:r>
          </a:p>
        </p:txBody>
      </p:sp>
      <p:pic>
        <p:nvPicPr>
          <p:cNvPr id="1026" name="Picture 2" descr="Spijsvertering – Gezondheid en Ziekte">
            <a:extLst>
              <a:ext uri="{FF2B5EF4-FFF2-40B4-BE49-F238E27FC236}">
                <a16:creationId xmlns:a16="http://schemas.microsoft.com/office/drawing/2014/main" id="{0F94180C-CDA4-4C4E-9EF4-1EDA73C2F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C549AD-B978-4C5A-8637-81131D85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nl-NL" sz="5400" dirty="0"/>
              <a:t>Leerdoelen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B97712F4-7FCD-4DDD-9887-666EBB50C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78601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664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09FB2-0062-4E95-B513-767B85AF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Verteringsstelsel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7CCF56-871B-432D-8DC3-3304C4803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Verteren voedsel</a:t>
            </a:r>
          </a:p>
          <a:p>
            <a:r>
              <a:rPr lang="nl-NL" dirty="0"/>
              <a:t>Organen liggen vooral in de romp</a:t>
            </a:r>
          </a:p>
          <a:p>
            <a:r>
              <a:rPr lang="nl-NL" dirty="0"/>
              <a:t>Belangrijke organen/delen:</a:t>
            </a:r>
          </a:p>
          <a:p>
            <a:pPr>
              <a:buFontTx/>
              <a:buChar char="-"/>
            </a:pPr>
            <a:r>
              <a:rPr lang="nl-NL" dirty="0"/>
              <a:t>Mondholte</a:t>
            </a:r>
          </a:p>
          <a:p>
            <a:pPr>
              <a:buFontTx/>
              <a:buChar char="-"/>
            </a:pPr>
            <a:r>
              <a:rPr lang="nl-NL" dirty="0"/>
              <a:t>Slokdarm </a:t>
            </a:r>
          </a:p>
          <a:p>
            <a:pPr>
              <a:buFontTx/>
              <a:buChar char="-"/>
            </a:pPr>
            <a:r>
              <a:rPr lang="nl-NL" dirty="0"/>
              <a:t>Maag</a:t>
            </a:r>
          </a:p>
          <a:p>
            <a:pPr>
              <a:buFontTx/>
              <a:buChar char="-"/>
            </a:pPr>
            <a:r>
              <a:rPr lang="nl-NL" dirty="0"/>
              <a:t>Lever en alvleesklier</a:t>
            </a:r>
          </a:p>
          <a:p>
            <a:pPr>
              <a:buFontTx/>
              <a:buChar char="-"/>
            </a:pPr>
            <a:r>
              <a:rPr lang="nl-NL" dirty="0"/>
              <a:t>Twaalfvingerige darm </a:t>
            </a:r>
          </a:p>
          <a:p>
            <a:pPr>
              <a:buFontTx/>
              <a:buChar char="-"/>
            </a:pPr>
            <a:r>
              <a:rPr lang="nl-NL" dirty="0"/>
              <a:t>Dunne darm</a:t>
            </a:r>
          </a:p>
          <a:p>
            <a:pPr>
              <a:buFontTx/>
              <a:buChar char="-"/>
            </a:pPr>
            <a:r>
              <a:rPr lang="nl-NL" dirty="0"/>
              <a:t>Dikke darm </a:t>
            </a:r>
          </a:p>
          <a:p>
            <a:pPr>
              <a:buFontTx/>
              <a:buChar char="-"/>
            </a:pPr>
            <a:r>
              <a:rPr lang="nl-NL" dirty="0"/>
              <a:t>Blinde darm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4" name="Picture 2" descr="Thema 1">
            <a:extLst>
              <a:ext uri="{FF2B5EF4-FFF2-40B4-BE49-F238E27FC236}">
                <a16:creationId xmlns:a16="http://schemas.microsoft.com/office/drawing/2014/main" id="{9BD8F68E-B975-465A-A48A-500B6925C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4154" y="640080"/>
            <a:ext cx="4268755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1E9FE9-3D2C-455D-907F-7BBB9C2B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Leerdoelen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970D4F-5630-4672-9228-7B0150F8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dirty="0"/>
              <a:t>Je kunt de functies van voedingsstoffen en voedingsvezel in voedingsmiddelen noemen.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278126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E75E8A-E563-4A16-9631-FF379F7C0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b="1" dirty="0">
                <a:solidFill>
                  <a:schemeClr val="accent2">
                    <a:lumMod val="75000"/>
                  </a:schemeClr>
                </a:solidFill>
              </a:rPr>
              <a:t>Mondholte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7F32A5-B696-4921-B322-C06682655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78" r="2" b="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DF7D30-3DFD-42F9-AB5E-EF61EB08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nl-NL" sz="2400" dirty="0"/>
              <a:t>Kauwen</a:t>
            </a:r>
          </a:p>
          <a:p>
            <a:r>
              <a:rPr lang="nl-NL" sz="2400" dirty="0"/>
              <a:t>Speekselklieren produceren speeksel. </a:t>
            </a:r>
          </a:p>
          <a:p>
            <a:r>
              <a:rPr lang="nl-NL" sz="2400" dirty="0"/>
              <a:t>Door het speeksel makkelijker slikken.</a:t>
            </a:r>
          </a:p>
          <a:p>
            <a:r>
              <a:rPr lang="nl-NL" sz="2400" dirty="0"/>
              <a:t>Vertering zetmeel.</a:t>
            </a:r>
          </a:p>
        </p:txBody>
      </p:sp>
    </p:spTree>
    <p:extLst>
      <p:ext uri="{BB962C8B-B14F-4D97-AF65-F5344CB8AC3E}">
        <p14:creationId xmlns:p14="http://schemas.microsoft.com/office/powerpoint/2010/main" val="986106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CC883-F416-46E0-A1C1-379CC83E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 b="1" dirty="0"/>
              <a:t>Slokdarm</a:t>
            </a:r>
            <a:r>
              <a:rPr lang="nl-NL" sz="5400" dirty="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37157-A386-4DBF-BF9B-DEDF492BD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28" y="2642616"/>
            <a:ext cx="6298184" cy="379882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Slokdarm</a:t>
            </a:r>
          </a:p>
          <a:p>
            <a:pPr marL="0" indent="0">
              <a:buNone/>
            </a:pPr>
            <a:r>
              <a:rPr lang="nl-NL" sz="2400" b="1" dirty="0"/>
              <a:t>Functie</a:t>
            </a:r>
            <a:r>
              <a:rPr lang="nl-NL" sz="2400" dirty="0"/>
              <a:t>: eten vanaf de keelholte verplaatsen naar de maag.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Maag</a:t>
            </a:r>
          </a:p>
          <a:p>
            <a:pPr marL="0" indent="0">
              <a:buNone/>
            </a:pPr>
            <a:r>
              <a:rPr lang="nl-NL" sz="2400" b="1" dirty="0"/>
              <a:t>Functie: </a:t>
            </a:r>
            <a:r>
              <a:rPr lang="nl-NL" sz="2400" dirty="0"/>
              <a:t>Voedsel tijdelijk opslaan.</a:t>
            </a:r>
          </a:p>
          <a:p>
            <a:pPr marL="0" indent="0">
              <a:buNone/>
            </a:pPr>
            <a:r>
              <a:rPr lang="nl-NL" sz="2400" dirty="0"/>
              <a:t>Maagportier: Kringspier die de maag afsluit.</a:t>
            </a:r>
          </a:p>
          <a:p>
            <a:pPr marL="0" indent="0">
              <a:buNone/>
            </a:pPr>
            <a:r>
              <a:rPr lang="nl-NL" sz="2400" dirty="0"/>
              <a:t>Maagsapklieren maken maagsap aan, bevat zoutzuur dood bacteriën.</a:t>
            </a:r>
          </a:p>
          <a:p>
            <a:pPr marL="0" indent="0">
              <a:buNone/>
            </a:pPr>
            <a:endParaRPr lang="nl-NL" sz="2000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B2C29-B974-452D-9482-68B22494B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640" y="2121408"/>
            <a:ext cx="5208016" cy="251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9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E6D2D34-4BB4-460B-8844-027610FB2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B72A44D-1C12-4DE7-95B1-B24A6BF2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" y="980693"/>
            <a:ext cx="3759105" cy="238813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5314570-9B06-4D37-8CBD-EDD67C2F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-4155"/>
            <a:ext cx="2514948" cy="2174333"/>
            <a:chOff x="-305" y="-4155"/>
            <a:chExt cx="2514948" cy="217433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204F55B-358D-4FB5-9979-6724C6415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18">
              <a:extLst>
                <a:ext uri="{FF2B5EF4-FFF2-40B4-BE49-F238E27FC236}">
                  <a16:creationId xmlns:a16="http://schemas.microsoft.com/office/drawing/2014/main" id="{C4F77C62-9DDF-48D3-A074-159A3276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19">
              <a:extLst>
                <a:ext uri="{FF2B5EF4-FFF2-40B4-BE49-F238E27FC236}">
                  <a16:creationId xmlns:a16="http://schemas.microsoft.com/office/drawing/2014/main" id="{DEB07022-F30B-49CA-B1DD-A826815C4A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C47E16-167C-48BF-9FC9-08787D348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326252-FA4E-4BA9-9248-CD01F399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" y="3462198"/>
            <a:ext cx="3759105" cy="230245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9D9AC2-34F5-4244-9F00-58AF4161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120" y="792480"/>
            <a:ext cx="5917032" cy="526849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Twaalfvingerige darm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2"/>
                </a:solidFill>
              </a:rPr>
              <a:t>Functie: </a:t>
            </a:r>
            <a:r>
              <a:rPr lang="nl-NL" sz="2600" dirty="0"/>
              <a:t>Hier komen verteringssappen uit de lever en alvleesklier bij het voedsel.</a:t>
            </a:r>
          </a:p>
          <a:p>
            <a:pPr marL="0" indent="0">
              <a:buNone/>
            </a:pPr>
            <a:endParaRPr lang="nl-NL" sz="2600" dirty="0"/>
          </a:p>
          <a:p>
            <a:pPr marL="0" indent="0">
              <a:buNone/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Lever</a:t>
            </a:r>
          </a:p>
          <a:p>
            <a:pPr marL="0" indent="0">
              <a:buNone/>
            </a:pPr>
            <a:r>
              <a:rPr lang="nl-NL" sz="2600" b="1" dirty="0">
                <a:solidFill>
                  <a:schemeClr val="tx2"/>
                </a:solidFill>
              </a:rPr>
              <a:t>Functie: </a:t>
            </a:r>
            <a:r>
              <a:rPr lang="nl-NL" sz="2600" dirty="0"/>
              <a:t>produceert gal.</a:t>
            </a:r>
          </a:p>
          <a:p>
            <a:pPr marL="0" indent="0">
              <a:buNone/>
            </a:pPr>
            <a:r>
              <a:rPr lang="nl-NL" sz="2600" dirty="0"/>
              <a:t>Gal wordt tijdelijk opgeslagen in de galblaas.</a:t>
            </a:r>
          </a:p>
          <a:p>
            <a:pPr marL="0" indent="0">
              <a:buNone/>
            </a:pPr>
            <a:r>
              <a:rPr lang="nl-NL" sz="2600" dirty="0"/>
              <a:t>Gal verdeelt grote vetdruppels in kleinere vetdruppels (emulgeren).</a:t>
            </a:r>
          </a:p>
          <a:p>
            <a:pPr marL="0" indent="0">
              <a:buNone/>
            </a:pPr>
            <a:r>
              <a:rPr lang="nl-NL" sz="2600" dirty="0"/>
              <a:t>Verteert niet!</a:t>
            </a:r>
          </a:p>
          <a:p>
            <a:pPr marL="0" indent="0">
              <a:buNone/>
            </a:pPr>
            <a:endParaRPr lang="nl-NL" sz="2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nl-NL" sz="2600" b="1" dirty="0">
                <a:solidFill>
                  <a:schemeClr val="accent2">
                    <a:lumMod val="75000"/>
                  </a:schemeClr>
                </a:solidFill>
              </a:rPr>
              <a:t>Alvleesklier</a:t>
            </a:r>
          </a:p>
          <a:p>
            <a:pPr marL="0" indent="0">
              <a:buNone/>
            </a:pPr>
            <a:r>
              <a:rPr lang="nl-NL" sz="2600" b="1" dirty="0"/>
              <a:t>Functie: </a:t>
            </a:r>
            <a:r>
              <a:rPr lang="nl-NL" sz="2600" dirty="0"/>
              <a:t>alvleessap produceren. </a:t>
            </a:r>
          </a:p>
          <a:p>
            <a:pPr marL="0" indent="0">
              <a:buNone/>
            </a:pP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8C2131-F9FB-4DF9-A9E4-236AEEDC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50" y="52155"/>
            <a:ext cx="4772975" cy="1800526"/>
          </a:xfrm>
        </p:spPr>
        <p:txBody>
          <a:bodyPr>
            <a:normAutofit/>
          </a:bodyPr>
          <a:lstStyle/>
          <a:p>
            <a:r>
              <a:rPr lang="nl-NL" b="1" dirty="0"/>
              <a:t>Darmen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E00951-596B-4858-B490-2DDCC8F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94" y="2054421"/>
            <a:ext cx="6123486" cy="4488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Dunne darm</a:t>
            </a:r>
          </a:p>
          <a:p>
            <a:pPr marL="0" indent="0">
              <a:buNone/>
            </a:pPr>
            <a:r>
              <a:rPr lang="nl-NL" sz="2000" b="1" dirty="0"/>
              <a:t>Functie</a:t>
            </a:r>
            <a:r>
              <a:rPr lang="nl-NL" sz="2000" dirty="0"/>
              <a:t>: voedingsstoffen, verteringsproducten en water opnemen in het bloed.</a:t>
            </a:r>
          </a:p>
          <a:p>
            <a:pPr marL="0" indent="0">
              <a:buNone/>
            </a:pPr>
            <a:r>
              <a:rPr lang="nl-NL" sz="2000" dirty="0"/>
              <a:t>Darmplooien en darmvlokken zorgen voor een groot oppervlak.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Dikke darm</a:t>
            </a:r>
          </a:p>
          <a:p>
            <a:pPr marL="0" indent="0">
              <a:buNone/>
            </a:pPr>
            <a:r>
              <a:rPr lang="nl-NL" sz="2000" b="1" dirty="0"/>
              <a:t>Functie: </a:t>
            </a:r>
            <a:r>
              <a:rPr lang="nl-NL" sz="2000" dirty="0"/>
              <a:t>water onttrekken aan de brij van onverteerde voedselresten, de brij wordt ingedikt.</a:t>
            </a:r>
          </a:p>
          <a:p>
            <a:pPr marL="0" indent="0">
              <a:buNone/>
            </a:pPr>
            <a:r>
              <a:rPr lang="nl-NL" sz="2000" dirty="0"/>
              <a:t>Bij diarree wordt onvoldoende water in het bloed opgenomen.</a:t>
            </a:r>
          </a:p>
          <a:p>
            <a:pPr marL="0" indent="0">
              <a:buNone/>
            </a:pPr>
            <a:endParaRPr lang="nl-NL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D4D68F3-7221-4438-8870-FF1C86DDA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0" y="1236197"/>
            <a:ext cx="4288589" cy="1232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0727F61-59F6-477F-BF6F-B0F415FD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162" y="3657600"/>
            <a:ext cx="3668798" cy="30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2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9EB6DE-7816-46EB-8E02-E5D9A353C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22991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Endeldarm</a:t>
            </a:r>
          </a:p>
          <a:p>
            <a:r>
              <a:rPr lang="nl-NL" sz="2400" b="1" dirty="0"/>
              <a:t>Functie: </a:t>
            </a:r>
            <a:r>
              <a:rPr lang="nl-NL" sz="2400" dirty="0"/>
              <a:t>Tijdelijk </a:t>
            </a:r>
            <a:br>
              <a:rPr lang="nl-NL" sz="2400" dirty="0"/>
            </a:br>
            <a:r>
              <a:rPr lang="nl-NL" sz="2400" dirty="0"/>
              <a:t>opslaan van onverteerde </a:t>
            </a:r>
            <a:br>
              <a:rPr lang="nl-NL" sz="2400" dirty="0"/>
            </a:br>
            <a:r>
              <a:rPr lang="nl-NL" sz="2400" dirty="0"/>
              <a:t>voedselresten (ontlasting).</a:t>
            </a:r>
          </a:p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Anus</a:t>
            </a:r>
            <a:r>
              <a:rPr lang="nl-NL" sz="2400" dirty="0"/>
              <a:t>: kringspier die de </a:t>
            </a:r>
            <a:br>
              <a:rPr lang="nl-NL" sz="2400" dirty="0"/>
            </a:br>
            <a:r>
              <a:rPr lang="nl-NL" sz="2400" dirty="0"/>
              <a:t>endeldarm afsluit.</a:t>
            </a:r>
            <a:endParaRPr lang="nl-NL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Blindedarm met appendix</a:t>
            </a:r>
          </a:p>
          <a:p>
            <a:r>
              <a:rPr lang="nl-NL" sz="2400" b="1" dirty="0"/>
              <a:t>Functie</a:t>
            </a:r>
            <a:r>
              <a:rPr lang="nl-NL" sz="2400" dirty="0"/>
              <a:t>: geen.</a:t>
            </a:r>
          </a:p>
          <a:p>
            <a:r>
              <a:rPr lang="nl-NL" sz="2400" dirty="0"/>
              <a:t>Bij blindedarmontsteking is het wormvormig aanhangsel ontstoken. 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668CF8-2CE1-4195-B707-E0C45D68EB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5" r="1650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1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01071-7079-403F-9A59-257B6C5C4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548" y="5404264"/>
            <a:ext cx="10515600" cy="1325563"/>
          </a:xfrm>
        </p:spPr>
        <p:txBody>
          <a:bodyPr>
            <a:normAutofit/>
          </a:bodyPr>
          <a:lstStyle/>
          <a:p>
            <a:r>
              <a:rPr lang="nl-NL" sz="2000" dirty="0"/>
              <a:t>Bron: Voedingscentrum</a:t>
            </a:r>
            <a:br>
              <a:rPr lang="nl-NL" sz="2000" dirty="0"/>
            </a:br>
            <a:r>
              <a:rPr lang="nl-NL" sz="2000" dirty="0">
                <a:hlinkClick r:id="rId3"/>
              </a:rPr>
              <a:t>https://www.youtube.com/watch?v=2pKJJPBLn-0&amp;t=52s</a:t>
            </a:r>
            <a:r>
              <a:rPr lang="nl-NL" sz="2000" dirty="0"/>
              <a:t> </a:t>
            </a:r>
          </a:p>
        </p:txBody>
      </p:sp>
      <p:pic>
        <p:nvPicPr>
          <p:cNvPr id="4" name="Onlinemedia 3" title="Duurzaam &amp; Gezond eten met de Schijf van Vijf | Voedingscentrum">
            <a:hlinkClick r:id="" action="ppaction://media"/>
            <a:extLst>
              <a:ext uri="{FF2B5EF4-FFF2-40B4-BE49-F238E27FC236}">
                <a16:creationId xmlns:a16="http://schemas.microsoft.com/office/drawing/2014/main" id="{0934373F-713C-4D64-8EC8-015D90FBDD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34548" y="445769"/>
            <a:ext cx="8626475" cy="487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D80628-BE5B-4EB0-872E-7437CF8B0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dirty="0"/>
              <a:t>Plantaardig of dierlijk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588F1C-AA5A-4973-B393-7017EF7C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Voedingsmiddelen</a:t>
            </a:r>
            <a:r>
              <a:rPr lang="nl-NL" dirty="0"/>
              <a:t>= Alles wat je eet of drinkt. </a:t>
            </a:r>
          </a:p>
          <a:p>
            <a:pPr marL="0" indent="0">
              <a:buNone/>
            </a:pPr>
            <a:r>
              <a:rPr lang="nl-NL" dirty="0"/>
              <a:t>                Plantaardig= Delen van planten.</a:t>
            </a:r>
          </a:p>
          <a:p>
            <a:pPr marL="0" indent="0">
              <a:buNone/>
            </a:pPr>
            <a:r>
              <a:rPr lang="nl-NL" dirty="0"/>
              <a:t>                Dierlijk= 	      Vlees/eieren/zuivelproducten</a:t>
            </a:r>
            <a:r>
              <a:rPr lang="nl-NL" sz="2400" dirty="0"/>
              <a:t>.</a:t>
            </a:r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6" name="Pijl-rechts 3">
            <a:extLst>
              <a:ext uri="{FF2B5EF4-FFF2-40B4-BE49-F238E27FC236}">
                <a16:creationId xmlns:a16="http://schemas.microsoft.com/office/drawing/2014/main" id="{FB2CE675-9CF3-4789-A2EF-058D06DF8E42}"/>
              </a:ext>
            </a:extLst>
          </p:cNvPr>
          <p:cNvSpPr/>
          <p:nvPr/>
        </p:nvSpPr>
        <p:spPr>
          <a:xfrm>
            <a:off x="1164476" y="2579543"/>
            <a:ext cx="748145" cy="15794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Pijl-rechts 3">
            <a:extLst>
              <a:ext uri="{FF2B5EF4-FFF2-40B4-BE49-F238E27FC236}">
                <a16:creationId xmlns:a16="http://schemas.microsoft.com/office/drawing/2014/main" id="{60BF1C2F-A919-4D05-B15A-83B7F8407AD2}"/>
              </a:ext>
            </a:extLst>
          </p:cNvPr>
          <p:cNvSpPr/>
          <p:nvPr/>
        </p:nvSpPr>
        <p:spPr>
          <a:xfrm>
            <a:off x="1164476" y="3093893"/>
            <a:ext cx="748145" cy="15794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 descr="Bestand:De-Schijf-van-Vijf-Voedingscentrum.jpg - Wikipedia">
            <a:extLst>
              <a:ext uri="{FF2B5EF4-FFF2-40B4-BE49-F238E27FC236}">
                <a16:creationId xmlns:a16="http://schemas.microsoft.com/office/drawing/2014/main" id="{A3DF312B-8A67-4BE3-9AF2-477A8DEA3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960" y="3264305"/>
            <a:ext cx="3500120" cy="350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78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000" dirty="0"/>
              <a:t>Voedingsstoffen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Voedingsstoffen</a:t>
            </a:r>
            <a:r>
              <a:rPr lang="nl-NL" sz="2400" dirty="0"/>
              <a:t>= </a:t>
            </a:r>
            <a:br>
              <a:rPr lang="nl-NL" sz="2400" dirty="0"/>
            </a:br>
            <a:r>
              <a:rPr lang="nl-NL" sz="2400" dirty="0"/>
              <a:t>Bruikbare bestanddelen van voedingsmiddelen</a:t>
            </a:r>
            <a:br>
              <a:rPr lang="nl-NL" sz="2400" dirty="0"/>
            </a:br>
            <a:r>
              <a:rPr lang="nl-NL" sz="2400" dirty="0"/>
              <a:t>(voor energie, groei, herstel).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1026" name="Picture 2" descr="Voedingsstoffen">
            <a:extLst>
              <a:ext uri="{FF2B5EF4-FFF2-40B4-BE49-F238E27FC236}">
                <a16:creationId xmlns:a16="http://schemas.microsoft.com/office/drawing/2014/main" id="{A3D09CBE-3CA5-44E2-9BAB-FBD4F6F38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6" r="24202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6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dirty="0"/>
              <a:t>4 functies voedingsstoffen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33297"/>
            <a:ext cx="5124586" cy="4159578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Brandstoffen</a:t>
            </a:r>
            <a:r>
              <a:rPr lang="nl-NL" sz="2400" dirty="0"/>
              <a:t>= Leveren energie (verbranding, temperatuur).</a:t>
            </a:r>
            <a:br>
              <a:rPr lang="nl-NL" sz="2400" dirty="0"/>
            </a:br>
            <a:endParaRPr lang="nl-NL" sz="2400" dirty="0"/>
          </a:p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Bouwstoffen</a:t>
            </a:r>
            <a:r>
              <a:rPr lang="nl-NL" sz="2400" dirty="0"/>
              <a:t> = Groei, ontwikkeling en herstel (nieuwe cellen en weefsels).</a:t>
            </a:r>
            <a:br>
              <a:rPr lang="nl-NL" sz="2400" dirty="0"/>
            </a:br>
            <a:endParaRPr lang="nl-NL" sz="2400" dirty="0"/>
          </a:p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Reservestoffen</a:t>
            </a:r>
            <a:r>
              <a:rPr lang="nl-NL" sz="2400" dirty="0"/>
              <a:t>= Worden opgeslagen voor later (bouw- of brandstof).</a:t>
            </a:r>
            <a:br>
              <a:rPr lang="nl-NL" sz="2400" dirty="0"/>
            </a:br>
            <a:endParaRPr lang="nl-NL" sz="2400" dirty="0"/>
          </a:p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Beschermende stoffen</a:t>
            </a:r>
            <a:r>
              <a:rPr lang="nl-NL" sz="2400" dirty="0"/>
              <a:t>= </a:t>
            </a:r>
            <a:br>
              <a:rPr lang="nl-NL" sz="2400" dirty="0"/>
            </a:br>
            <a:r>
              <a:rPr lang="nl-NL" sz="2400" dirty="0"/>
              <a:t>Zorgen ervoor dat je niet ziek wordt. </a:t>
            </a:r>
          </a:p>
        </p:txBody>
      </p:sp>
      <p:pic>
        <p:nvPicPr>
          <p:cNvPr id="2050" name="Picture 2" descr="Cartoon 06/03: Militairen nog steeds te dik">
            <a:extLst>
              <a:ext uri="{FF2B5EF4-FFF2-40B4-BE49-F238E27FC236}">
                <a16:creationId xmlns:a16="http://schemas.microsoft.com/office/drawing/2014/main" id="{B690C64F-55C8-442F-8C95-962387628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1" r="20759" b="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30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sz="5400" dirty="0"/>
              <a:t>Voedingsvezels 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2492" y="2071316"/>
            <a:ext cx="4764821" cy="4119172"/>
          </a:xfrm>
        </p:spPr>
        <p:txBody>
          <a:bodyPr anchor="t">
            <a:normAutofit/>
          </a:bodyPr>
          <a:lstStyle/>
          <a:p>
            <a:r>
              <a:rPr lang="nl-NL" sz="2400" b="1" dirty="0">
                <a:solidFill>
                  <a:schemeClr val="accent2">
                    <a:lumMod val="75000"/>
                  </a:schemeClr>
                </a:solidFill>
              </a:rPr>
              <a:t>Voedingsvezels</a:t>
            </a:r>
            <a:r>
              <a:rPr lang="nl-NL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l-NL" sz="2400" dirty="0"/>
              <a:t>= Verzamelnaam voor stoffen afkomstig van planten die ons lichaam niet kan verteren.</a:t>
            </a:r>
          </a:p>
          <a:p>
            <a:pPr marL="0" indent="0">
              <a:buNone/>
            </a:pPr>
            <a:r>
              <a:rPr lang="nl-NL" sz="2400" dirty="0"/>
              <a:t>   (volkoren, groente, fruit, noten</a:t>
            </a:r>
            <a:r>
              <a:rPr lang="nl-NL" sz="2200" dirty="0"/>
              <a:t>)</a:t>
            </a:r>
          </a:p>
        </p:txBody>
      </p:sp>
      <p:pic>
        <p:nvPicPr>
          <p:cNvPr id="3074" name="Picture 2" descr="Hoe krijg ik voldoende vezels binnen? | Voedingscentrum">
            <a:extLst>
              <a:ext uri="{FF2B5EF4-FFF2-40B4-BE49-F238E27FC236}">
                <a16:creationId xmlns:a16="http://schemas.microsoft.com/office/drawing/2014/main" id="{E1467612-61C5-40CE-9727-8D5051F8B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" r="3131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4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DFC9A-78E8-4D57-8156-9BE2F38A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5532437"/>
            <a:ext cx="10515600" cy="1146659"/>
          </a:xfrm>
        </p:spPr>
        <p:txBody>
          <a:bodyPr>
            <a:normAutofit fontScale="90000"/>
          </a:bodyPr>
          <a:lstStyle/>
          <a:p>
            <a:r>
              <a:rPr lang="nl-NL" sz="2200" dirty="0"/>
              <a:t>Bron: Clipphanger</a:t>
            </a:r>
            <a:br>
              <a:rPr lang="nl-NL" sz="2200" dirty="0"/>
            </a:br>
            <a:r>
              <a:rPr lang="nl-NL" sz="2200" dirty="0"/>
              <a:t>https://www.youtube.com/watch?v=mVW3vTXzixc</a:t>
            </a:r>
            <a:br>
              <a:rPr lang="nl-NL" dirty="0"/>
            </a:br>
            <a:endParaRPr lang="nl-NL" dirty="0"/>
          </a:p>
        </p:txBody>
      </p:sp>
      <p:pic>
        <p:nvPicPr>
          <p:cNvPr id="4" name="Onlinemedia 3" title="Wanneer ben je veganist?">
            <a:hlinkClick r:id="" action="ppaction://media"/>
            <a:extLst>
              <a:ext uri="{FF2B5EF4-FFF2-40B4-BE49-F238E27FC236}">
                <a16:creationId xmlns:a16="http://schemas.microsoft.com/office/drawing/2014/main" id="{D9629F77-DE72-484A-8165-F60F4F5220B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7774" y="441498"/>
            <a:ext cx="8712200" cy="492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0DB7792427E84F8EB55697963DD61E" ma:contentTypeVersion="2" ma:contentTypeDescription="Een nieuw document maken." ma:contentTypeScope="" ma:versionID="ba2f80dafc9845eec3c97ac9f20ce0e1">
  <xsd:schema xmlns:xsd="http://www.w3.org/2001/XMLSchema" xmlns:xs="http://www.w3.org/2001/XMLSchema" xmlns:p="http://schemas.microsoft.com/office/2006/metadata/properties" xmlns:ns3="a85bb5f1-c839-498d-9dc0-4798a05d47f8" targetNamespace="http://schemas.microsoft.com/office/2006/metadata/properties" ma:root="true" ma:fieldsID="6a5a9e9b8db23453abf1775780bffe45" ns3:_="">
    <xsd:import namespace="a85bb5f1-c839-498d-9dc0-4798a05d47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bb5f1-c839-498d-9dc0-4798a05d4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AE16BA-2BF2-410A-B299-9FE96EA65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bb5f1-c839-498d-9dc0-4798a05d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6E5DC-3AC0-430D-B0C5-115940E4C5E7}">
  <ds:schemaRefs>
    <ds:schemaRef ds:uri="http://purl.org/dc/elements/1.1/"/>
    <ds:schemaRef ds:uri="http://schemas.microsoft.com/office/2006/metadata/properties"/>
    <ds:schemaRef ds:uri="a85bb5f1-c839-498d-9dc0-4798a05d47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5F33EC5-B7F6-4390-93C4-34C63026CA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815</Words>
  <Application>Microsoft Office PowerPoint</Application>
  <PresentationFormat>Breedbeeld</PresentationFormat>
  <Paragraphs>150</Paragraphs>
  <Slides>34</Slides>
  <Notes>0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Thema 2: Voeding en vertering </vt:lpstr>
      <vt:lpstr>BS 1. Voedingsmiddelen </vt:lpstr>
      <vt:lpstr>Leerdoelen </vt:lpstr>
      <vt:lpstr>Bron: Voedingscentrum https://www.youtube.com/watch?v=2pKJJPBLn-0&amp;t=52s </vt:lpstr>
      <vt:lpstr>Plantaardig of dierlijk</vt:lpstr>
      <vt:lpstr>Voedingsstoffen </vt:lpstr>
      <vt:lpstr>4 functies voedingsstoffen</vt:lpstr>
      <vt:lpstr>Voedingsvezels </vt:lpstr>
      <vt:lpstr>Bron: Clipphanger https://www.youtube.com/watch?v=mVW3vTXzixc </vt:lpstr>
      <vt:lpstr>BS 2. Voedingsstoffen Blz. 88  </vt:lpstr>
      <vt:lpstr>Leerdoelen </vt:lpstr>
      <vt:lpstr>Bron: Vlaams Instituut Gezond Leven https://www.youtube.com/watch?v=GynVcOqPmZw </vt:lpstr>
      <vt:lpstr>De 6 voedingsstoffen</vt:lpstr>
      <vt:lpstr>De 6 voedingsstoffen </vt:lpstr>
      <vt:lpstr>De 6 voedingsstoffen </vt:lpstr>
      <vt:lpstr>De 6 voedingsstoffen </vt:lpstr>
      <vt:lpstr>BS 3: Het verteringsstelsel</vt:lpstr>
      <vt:lpstr>Bron: Maag Lever Darm Stichting https://www.youtube.com/watch?v=64F4GtgqFJs</vt:lpstr>
      <vt:lpstr>Leerdoelen </vt:lpstr>
      <vt:lpstr>Het verteringsstelsel </vt:lpstr>
      <vt:lpstr>Verteren </vt:lpstr>
      <vt:lpstr>Kauwen </vt:lpstr>
      <vt:lpstr>Verteringssappen </vt:lpstr>
      <vt:lpstr>PowerPoint-presentatie</vt:lpstr>
      <vt:lpstr>PowerPoint-presentatie</vt:lpstr>
      <vt:lpstr>Darmperistaltiek </vt:lpstr>
      <vt:lpstr>BS 4: De organen  voor vertering</vt:lpstr>
      <vt:lpstr>Leerdoelen </vt:lpstr>
      <vt:lpstr>Verteringsstelsel </vt:lpstr>
      <vt:lpstr>Mondholte </vt:lpstr>
      <vt:lpstr>Slokdarm </vt:lpstr>
      <vt:lpstr>PowerPoint-presentatie</vt:lpstr>
      <vt:lpstr>Darmen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2: Voeding en vertering</dc:title>
  <dc:creator>Baran, Hafize</dc:creator>
  <cp:lastModifiedBy>Baran, Hafize</cp:lastModifiedBy>
  <cp:revision>77</cp:revision>
  <dcterms:created xsi:type="dcterms:W3CDTF">2021-11-05T11:46:22Z</dcterms:created>
  <dcterms:modified xsi:type="dcterms:W3CDTF">2021-12-21T08:22:19Z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0x010100D10DB7792427E84F8EB55697963DD61E</vt:lpwstr>
  </property>
</Properties>
</file>